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4"/>
  </p:sldMasterIdLst>
  <p:notesMasterIdLst>
    <p:notesMasterId r:id="rId8"/>
  </p:notesMasterIdLst>
  <p:sldIdLst>
    <p:sldId id="4704" r:id="rId5"/>
    <p:sldId id="4705" r:id="rId6"/>
    <p:sldId id="4706"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C82C1A-B89F-B831-A767-65ECB2C3B45C}" name="Farha Ray" initials="FR" userId="S::fray@nextjump.com::bdf12d67-116d-4735-8b32-50bcaa7aed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4A6"/>
    <a:srgbClr val="15A1E8"/>
    <a:srgbClr val="F660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438EED-3C32-4B67-AF9C-D02528E2D498}" v="283" dt="2025-08-14T12:19:56.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2169"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ha Ray" userId="bdf12d67-116d-4735-8b32-50bcaa7aed33" providerId="ADAL" clId="{01438EED-3C32-4B67-AF9C-D02528E2D498}"/>
    <pc:docChg chg="undo custSel modSld">
      <pc:chgData name="Farha Ray" userId="bdf12d67-116d-4735-8b32-50bcaa7aed33" providerId="ADAL" clId="{01438EED-3C32-4B67-AF9C-D02528E2D498}" dt="2025-08-14T12:23:40.166" v="561" actId="20577"/>
      <pc:docMkLst>
        <pc:docMk/>
      </pc:docMkLst>
      <pc:sldChg chg="addSp delSp modSp mod">
        <pc:chgData name="Farha Ray" userId="bdf12d67-116d-4735-8b32-50bcaa7aed33" providerId="ADAL" clId="{01438EED-3C32-4B67-AF9C-D02528E2D498}" dt="2025-08-13T14:55:35.503" v="267" actId="313"/>
        <pc:sldMkLst>
          <pc:docMk/>
          <pc:sldMk cId="1678220329" sldId="4704"/>
        </pc:sldMkLst>
        <pc:spChg chg="mod">
          <ac:chgData name="Farha Ray" userId="bdf12d67-116d-4735-8b32-50bcaa7aed33" providerId="ADAL" clId="{01438EED-3C32-4B67-AF9C-D02528E2D498}" dt="2025-08-13T14:55:35.503" v="267" actId="313"/>
          <ac:spMkLst>
            <pc:docMk/>
            <pc:sldMk cId="1678220329" sldId="4704"/>
            <ac:spMk id="5" creationId="{D8824384-89E3-FE5A-4724-A67AC8AABFA4}"/>
          </ac:spMkLst>
        </pc:spChg>
      </pc:sldChg>
      <pc:sldChg chg="modSp mod modCm">
        <pc:chgData name="Farha Ray" userId="bdf12d67-116d-4735-8b32-50bcaa7aed33" providerId="ADAL" clId="{01438EED-3C32-4B67-AF9C-D02528E2D498}" dt="2025-08-14T12:20:01.466" v="284" actId="3626"/>
        <pc:sldMkLst>
          <pc:docMk/>
          <pc:sldMk cId="3225653520" sldId="4705"/>
        </pc:sldMkLst>
        <pc:spChg chg="mod">
          <ac:chgData name="Farha Ray" userId="bdf12d67-116d-4735-8b32-50bcaa7aed33" providerId="ADAL" clId="{01438EED-3C32-4B67-AF9C-D02528E2D498}" dt="2025-08-14T12:20:01.466" v="284" actId="3626"/>
          <ac:spMkLst>
            <pc:docMk/>
            <pc:sldMk cId="3225653520" sldId="4705"/>
            <ac:spMk id="5" creationId="{6677337A-9487-AB79-8F8D-C57C778662B4}"/>
          </ac:spMkLst>
        </pc:spChg>
        <pc:extLst>
          <p:ext xmlns:p="http://schemas.openxmlformats.org/presentationml/2006/main" uri="{D6D511B9-2390-475A-947B-AFAB55BFBCF1}">
            <pc226:cmChg xmlns:pc226="http://schemas.microsoft.com/office/powerpoint/2022/06/main/command" chg="mod">
              <pc226:chgData name="Farha Ray" userId="bdf12d67-116d-4735-8b32-50bcaa7aed33" providerId="ADAL" clId="{01438EED-3C32-4B67-AF9C-D02528E2D498}" dt="2025-08-14T12:18:59.632" v="280"/>
              <pc2:cmMkLst xmlns:pc2="http://schemas.microsoft.com/office/powerpoint/2019/9/main/command">
                <pc:docMk/>
                <pc:sldMk cId="3225653520" sldId="4705"/>
                <pc2:cmMk id="{BC540C49-BB8F-4026-AA81-E0EF151B129E}"/>
              </pc2:cmMkLst>
            </pc226:cmChg>
          </p:ext>
        </pc:extLst>
      </pc:sldChg>
      <pc:sldChg chg="modSp mod">
        <pc:chgData name="Farha Ray" userId="bdf12d67-116d-4735-8b32-50bcaa7aed33" providerId="ADAL" clId="{01438EED-3C32-4B67-AF9C-D02528E2D498}" dt="2025-08-14T12:23:40.166" v="561" actId="20577"/>
        <pc:sldMkLst>
          <pc:docMk/>
          <pc:sldMk cId="2873111908" sldId="4706"/>
        </pc:sldMkLst>
        <pc:spChg chg="mod">
          <ac:chgData name="Farha Ray" userId="bdf12d67-116d-4735-8b32-50bcaa7aed33" providerId="ADAL" clId="{01438EED-3C32-4B67-AF9C-D02528E2D498}" dt="2025-08-14T12:23:40.166" v="561" actId="20577"/>
          <ac:spMkLst>
            <pc:docMk/>
            <pc:sldMk cId="2873111908" sldId="4706"/>
            <ac:spMk id="5" creationId="{708C6C77-0330-B2D2-42F0-71CBCFBBA3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FBF6A8-2A2D-41D8-BC9F-E88F52376C49}" type="datetimeFigureOut">
              <a:rPr lang="en-US" smtClean="0"/>
              <a:t>8/14/2025</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A06411-55ED-4AEE-96AC-0C90517A72C4}" type="slidenum">
              <a:rPr lang="en-US" smtClean="0"/>
              <a:t>‹#›</a:t>
            </a:fld>
            <a:endParaRPr lang="en-US"/>
          </a:p>
        </p:txBody>
      </p:sp>
    </p:spTree>
    <p:extLst>
      <p:ext uri="{BB962C8B-B14F-4D97-AF65-F5344CB8AC3E}">
        <p14:creationId xmlns:p14="http://schemas.microsoft.com/office/powerpoint/2010/main" val="2667618807"/>
      </p:ext>
    </p:extLst>
  </p:cSld>
  <p:clrMap bg1="lt1" tx1="dk1" bg2="lt2" tx2="dk2" accent1="accent1" accent2="accent2" accent3="accent3" accent4="accent4" accent5="accent5" accent6="accent6" hlink="hlink" folHlink="folHlink"/>
  <p:notesStyle>
    <a:lvl1pPr marL="0" algn="l" defTabSz="538764" rtl="0" eaLnBrk="1" latinLnBrk="0" hangingPunct="1">
      <a:defRPr sz="707" kern="1200">
        <a:solidFill>
          <a:schemeClr val="tx1"/>
        </a:solidFill>
        <a:latin typeface="+mn-lt"/>
        <a:ea typeface="+mn-ea"/>
        <a:cs typeface="+mn-cs"/>
      </a:defRPr>
    </a:lvl1pPr>
    <a:lvl2pPr marL="269382" algn="l" defTabSz="538764" rtl="0" eaLnBrk="1" latinLnBrk="0" hangingPunct="1">
      <a:defRPr sz="707" kern="1200">
        <a:solidFill>
          <a:schemeClr val="tx1"/>
        </a:solidFill>
        <a:latin typeface="+mn-lt"/>
        <a:ea typeface="+mn-ea"/>
        <a:cs typeface="+mn-cs"/>
      </a:defRPr>
    </a:lvl2pPr>
    <a:lvl3pPr marL="538764" algn="l" defTabSz="538764" rtl="0" eaLnBrk="1" latinLnBrk="0" hangingPunct="1">
      <a:defRPr sz="707" kern="1200">
        <a:solidFill>
          <a:schemeClr val="tx1"/>
        </a:solidFill>
        <a:latin typeface="+mn-lt"/>
        <a:ea typeface="+mn-ea"/>
        <a:cs typeface="+mn-cs"/>
      </a:defRPr>
    </a:lvl3pPr>
    <a:lvl4pPr marL="808147" algn="l" defTabSz="538764" rtl="0" eaLnBrk="1" latinLnBrk="0" hangingPunct="1">
      <a:defRPr sz="707" kern="1200">
        <a:solidFill>
          <a:schemeClr val="tx1"/>
        </a:solidFill>
        <a:latin typeface="+mn-lt"/>
        <a:ea typeface="+mn-ea"/>
        <a:cs typeface="+mn-cs"/>
      </a:defRPr>
    </a:lvl4pPr>
    <a:lvl5pPr marL="1077529" algn="l" defTabSz="538764" rtl="0" eaLnBrk="1" latinLnBrk="0" hangingPunct="1">
      <a:defRPr sz="707" kern="1200">
        <a:solidFill>
          <a:schemeClr val="tx1"/>
        </a:solidFill>
        <a:latin typeface="+mn-lt"/>
        <a:ea typeface="+mn-ea"/>
        <a:cs typeface="+mn-cs"/>
      </a:defRPr>
    </a:lvl5pPr>
    <a:lvl6pPr marL="1346911" algn="l" defTabSz="538764" rtl="0" eaLnBrk="1" latinLnBrk="0" hangingPunct="1">
      <a:defRPr sz="707" kern="1200">
        <a:solidFill>
          <a:schemeClr val="tx1"/>
        </a:solidFill>
        <a:latin typeface="+mn-lt"/>
        <a:ea typeface="+mn-ea"/>
        <a:cs typeface="+mn-cs"/>
      </a:defRPr>
    </a:lvl6pPr>
    <a:lvl7pPr marL="1616293" algn="l" defTabSz="538764" rtl="0" eaLnBrk="1" latinLnBrk="0" hangingPunct="1">
      <a:defRPr sz="707" kern="1200">
        <a:solidFill>
          <a:schemeClr val="tx1"/>
        </a:solidFill>
        <a:latin typeface="+mn-lt"/>
        <a:ea typeface="+mn-ea"/>
        <a:cs typeface="+mn-cs"/>
      </a:defRPr>
    </a:lvl7pPr>
    <a:lvl8pPr marL="1885676" algn="l" defTabSz="538764" rtl="0" eaLnBrk="1" latinLnBrk="0" hangingPunct="1">
      <a:defRPr sz="707" kern="1200">
        <a:solidFill>
          <a:schemeClr val="tx1"/>
        </a:solidFill>
        <a:latin typeface="+mn-lt"/>
        <a:ea typeface="+mn-ea"/>
        <a:cs typeface="+mn-cs"/>
      </a:defRPr>
    </a:lvl8pPr>
    <a:lvl9pPr marL="2155058" algn="l" defTabSz="538764" rtl="0" eaLnBrk="1" latinLnBrk="0" hangingPunct="1">
      <a:defRPr sz="70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0D9C5FC-A409-499A-B7C8-75BEFF1CA4A5}"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985862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D9C5FC-A409-499A-B7C8-75BEFF1CA4A5}"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368135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D9C5FC-A409-499A-B7C8-75BEFF1CA4A5}"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373286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D9C5FC-A409-499A-B7C8-75BEFF1CA4A5}"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3207448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D9C5FC-A409-499A-B7C8-75BEFF1CA4A5}"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3409092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D9C5FC-A409-499A-B7C8-75BEFF1CA4A5}"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772845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D9C5FC-A409-499A-B7C8-75BEFF1CA4A5}"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123430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D9C5FC-A409-499A-B7C8-75BEFF1CA4A5}" type="datetimeFigureOut">
              <a:rPr lang="en-US" smtClean="0"/>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2639981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9C5FC-A409-499A-B7C8-75BEFF1CA4A5}" type="datetimeFigureOut">
              <a:rPr lang="en-US" smtClean="0"/>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372275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0D9C5FC-A409-499A-B7C8-75BEFF1CA4A5}"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24417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0D9C5FC-A409-499A-B7C8-75BEFF1CA4A5}"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16C2A-0D34-4575-B9C3-C8CE8DC0F292}" type="slidenum">
              <a:rPr lang="en-US" smtClean="0"/>
              <a:t>‹#›</a:t>
            </a:fld>
            <a:endParaRPr lang="en-US"/>
          </a:p>
        </p:txBody>
      </p:sp>
    </p:spTree>
    <p:extLst>
      <p:ext uri="{BB962C8B-B14F-4D97-AF65-F5344CB8AC3E}">
        <p14:creationId xmlns:p14="http://schemas.microsoft.com/office/powerpoint/2010/main" val="604806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0D9C5FC-A409-499A-B7C8-75BEFF1CA4A5}" type="datetimeFigureOut">
              <a:rPr lang="en-US" smtClean="0"/>
              <a:t>8/14/2025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5616C2A-0D34-4575-B9C3-C8CE8DC0F292}" type="slidenum">
              <a:rPr lang="en-US" smtClean="0"/>
              <a:t>‹#›</a:t>
            </a:fld>
            <a:endParaRPr lang="en-US"/>
          </a:p>
        </p:txBody>
      </p:sp>
    </p:spTree>
    <p:extLst>
      <p:ext uri="{BB962C8B-B14F-4D97-AF65-F5344CB8AC3E}">
        <p14:creationId xmlns:p14="http://schemas.microsoft.com/office/powerpoint/2010/main" val="294930871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erksatwork.com/mobileappdownload/index/" TargetMode="External"/><Relationship Id="rId2" Type="http://schemas.openxmlformats.org/officeDocument/2006/relationships/hyperlink" Target="https://www.perksatwork.com/myaccount/inde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helpcenter.perksatwork.com/hc/en-us" TargetMode="External"/><Relationship Id="rId2" Type="http://schemas.openxmlformats.org/officeDocument/2006/relationships/hyperlink" Target="https://www.perksatwork.com/store/index/type/redemptionv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du.perksatwork.com/" TargetMode="External"/><Relationship Id="rId2" Type="http://schemas.openxmlformats.org/officeDocument/2006/relationships/hyperlink" Target="https://www.perksatwork.com/invitefriend/invite/" TargetMode="External"/><Relationship Id="rId1" Type="http://schemas.openxmlformats.org/officeDocument/2006/relationships/slideLayout" Target="../slideLayouts/slideLayout2.xml"/><Relationship Id="rId6" Type="http://schemas.openxmlformats.org/officeDocument/2006/relationships/hyperlink" Target="mailto:support@nextjump.com" TargetMode="External"/><Relationship Id="rId5" Type="http://schemas.openxmlformats.org/officeDocument/2006/relationships/hyperlink" Target="https://www.perksatwork.com/help/contactv2" TargetMode="External"/><Relationship Id="rId4" Type="http://schemas.openxmlformats.org/officeDocument/2006/relationships/hyperlink" Target="https://helpcenter.perksatwork.com/hc/en-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8824384-89E3-FE5A-4724-A67AC8AABFA4}"/>
              </a:ext>
            </a:extLst>
          </p:cNvPr>
          <p:cNvSpPr>
            <a:spLocks noGrp="1"/>
          </p:cNvSpPr>
          <p:nvPr>
            <p:ph idx="1"/>
          </p:nvPr>
        </p:nvSpPr>
        <p:spPr>
          <a:xfrm>
            <a:off x="471487" y="1215113"/>
            <a:ext cx="5915025" cy="8294914"/>
          </a:xfrm>
        </p:spPr>
        <p:txBody>
          <a:bodyPr>
            <a:normAutofit lnSpcReduction="10000"/>
          </a:bodyPr>
          <a:lstStyle/>
          <a:p>
            <a:pPr>
              <a:lnSpc>
                <a:spcPct val="100000"/>
              </a:lnSpc>
            </a:pPr>
            <a:r>
              <a:rPr lang="en-US" sz="1400" b="1" noProof="0" dirty="0"/>
              <a:t>What is Perks at Work?</a:t>
            </a:r>
          </a:p>
          <a:p>
            <a:pPr marL="0" indent="0">
              <a:lnSpc>
                <a:spcPct val="100000"/>
              </a:lnSpc>
              <a:buNone/>
            </a:pPr>
            <a:r>
              <a:rPr lang="en-US" sz="1400" noProof="0" dirty="0"/>
              <a:t>Perks at Work is your free employee discount platform, designed to save you money and support your overall wellbeing. It’s </a:t>
            </a:r>
            <a:r>
              <a:rPr lang="en-US" sz="1400" b="1" noProof="0" dirty="0"/>
              <a:t>100% free</a:t>
            </a:r>
            <a:r>
              <a:rPr lang="en-US" sz="1400" noProof="0" dirty="0"/>
              <a:t> for all employees, helping you save both time and significant amounts of money each year.</a:t>
            </a:r>
            <a:br>
              <a:rPr lang="en-US" sz="1400" noProof="0" dirty="0"/>
            </a:br>
            <a:endParaRPr lang="en-US" sz="1400" noProof="0" dirty="0"/>
          </a:p>
          <a:p>
            <a:pPr>
              <a:lnSpc>
                <a:spcPct val="100000"/>
              </a:lnSpc>
            </a:pPr>
            <a:r>
              <a:rPr lang="en-US" sz="1400" b="1" noProof="0" dirty="0"/>
              <a:t>How do I register?</a:t>
            </a:r>
          </a:p>
          <a:p>
            <a:pPr marL="0" indent="0">
              <a:buNone/>
            </a:pPr>
            <a:r>
              <a:rPr lang="en-US" sz="1400" b="1" noProof="0" dirty="0"/>
              <a:t>If your organization has SSO</a:t>
            </a:r>
            <a:r>
              <a:rPr lang="en-US" sz="1400" noProof="0" dirty="0"/>
              <a:t>: Check with your HR/Benefits team for instructions.</a:t>
            </a:r>
          </a:p>
          <a:p>
            <a:pPr marL="0" indent="0">
              <a:buNone/>
            </a:pPr>
            <a:r>
              <a:rPr lang="en-US" sz="1400" b="1" noProof="0" dirty="0"/>
              <a:t>If no SSO</a:t>
            </a:r>
            <a:r>
              <a:rPr lang="en-US" sz="1400" noProof="0" dirty="0"/>
              <a:t>: Visit </a:t>
            </a:r>
            <a:r>
              <a:rPr lang="en-US" sz="1400" b="1" noProof="0" dirty="0"/>
              <a:t>www.perksatwork.com/usg</a:t>
            </a:r>
            <a:r>
              <a:rPr lang="en-US" sz="1400" noProof="0" dirty="0"/>
              <a:t> and sign up with your </a:t>
            </a:r>
            <a:r>
              <a:rPr lang="en-US" sz="1400" b="1" noProof="0" dirty="0"/>
              <a:t>work email</a:t>
            </a:r>
            <a:r>
              <a:rPr lang="en-US" sz="1400" noProof="0" dirty="0"/>
              <a:t>.</a:t>
            </a:r>
          </a:p>
          <a:p>
            <a:pPr marL="0" indent="0">
              <a:buNone/>
            </a:pPr>
            <a:r>
              <a:rPr lang="en-US" sz="1400" b="1" noProof="0" dirty="0"/>
              <a:t>No work email?</a:t>
            </a:r>
            <a:r>
              <a:rPr lang="en-US" sz="1400" noProof="0" dirty="0"/>
              <a:t> Use your personal email and verify your account with your employee ID.</a:t>
            </a:r>
            <a:br>
              <a:rPr lang="en-US" sz="1400" noProof="0" dirty="0"/>
            </a:br>
            <a:endParaRPr lang="en-US" sz="1400" noProof="0" dirty="0"/>
          </a:p>
          <a:p>
            <a:pPr>
              <a:lnSpc>
                <a:spcPct val="100000"/>
              </a:lnSpc>
            </a:pPr>
            <a:r>
              <a:rPr lang="en-US" sz="1400" b="1" noProof="0" dirty="0"/>
              <a:t>Can I use my personal email?</a:t>
            </a:r>
            <a:endParaRPr lang="en-US" sz="1400" noProof="0" dirty="0"/>
          </a:p>
          <a:p>
            <a:pPr marL="0" lvl="0" indent="0" defTabSz="914400" eaLnBrk="0" fontAlgn="base" hangingPunct="0">
              <a:lnSpc>
                <a:spcPct val="100000"/>
              </a:lnSpc>
              <a:spcBef>
                <a:spcPct val="0"/>
              </a:spcBef>
              <a:spcAft>
                <a:spcPct val="0"/>
              </a:spcAft>
              <a:buNone/>
            </a:pPr>
            <a:r>
              <a:rPr lang="en-US" sz="1400" noProof="0" dirty="0"/>
              <a:t>If you have a work email, you must register with it first so we can confirm your organization and unlock your exclusive offers.</a:t>
            </a:r>
          </a:p>
          <a:p>
            <a:pPr marL="0" lvl="0" indent="0" defTabSz="914400" eaLnBrk="0" fontAlgn="base" hangingPunct="0">
              <a:lnSpc>
                <a:spcPct val="100000"/>
              </a:lnSpc>
              <a:spcBef>
                <a:spcPct val="0"/>
              </a:spcBef>
              <a:spcAft>
                <a:spcPct val="0"/>
              </a:spcAft>
              <a:buNone/>
            </a:pPr>
            <a:r>
              <a:rPr lang="en-US" sz="1400" noProof="0" dirty="0"/>
              <a:t>After registering, you can change your email in </a:t>
            </a:r>
            <a:r>
              <a:rPr lang="en-US" sz="1400" b="1" noProof="0" dirty="0">
                <a:hlinkClick r:id="rId2"/>
              </a:rPr>
              <a:t>Account Settings</a:t>
            </a:r>
            <a:r>
              <a:rPr lang="en-US" sz="1400" noProof="0" dirty="0"/>
              <a:t>, but we recommend keeping your work email as your recovery address.</a:t>
            </a:r>
          </a:p>
          <a:p>
            <a:pPr>
              <a:lnSpc>
                <a:spcPct val="100000"/>
              </a:lnSpc>
            </a:pPr>
            <a:r>
              <a:rPr lang="en-US" sz="1400" b="1" noProof="0" dirty="0"/>
              <a:t>Is Perks at Work free to sign up for?</a:t>
            </a:r>
          </a:p>
          <a:p>
            <a:pPr marL="0" indent="0">
              <a:lnSpc>
                <a:spcPct val="100000"/>
              </a:lnSpc>
              <a:buNone/>
            </a:pPr>
            <a:r>
              <a:rPr lang="en-US" sz="1400" noProof="0" dirty="0"/>
              <a:t>Yes! Perks at Work is completely free for employees.</a:t>
            </a:r>
            <a:br>
              <a:rPr lang="en-US" sz="1400" noProof="0" dirty="0"/>
            </a:br>
            <a:endParaRPr lang="en-US" sz="1400" noProof="0" dirty="0"/>
          </a:p>
          <a:p>
            <a:pPr>
              <a:lnSpc>
                <a:spcPct val="100000"/>
              </a:lnSpc>
            </a:pPr>
            <a:r>
              <a:rPr lang="en-US" sz="1400" b="1" noProof="0" dirty="0"/>
              <a:t>How long does it take for new employees to appear on the Perks at Work system and are able to sign up?</a:t>
            </a:r>
          </a:p>
          <a:p>
            <a:pPr marL="0" indent="0">
              <a:lnSpc>
                <a:spcPct val="100000"/>
              </a:lnSpc>
              <a:buNone/>
            </a:pPr>
            <a:r>
              <a:rPr lang="en-US" sz="1400" noProof="0" dirty="0"/>
              <a:t>It depends on how often your employer sends us eligibility files—this can be from </a:t>
            </a:r>
            <a:r>
              <a:rPr lang="en-US" sz="1400" b="1" noProof="0" dirty="0"/>
              <a:t>1 week to 1 month</a:t>
            </a:r>
            <a:r>
              <a:rPr lang="en-US" sz="1400" noProof="0" dirty="0"/>
              <a:t>.</a:t>
            </a:r>
            <a:br>
              <a:rPr lang="en-US" sz="1400" noProof="0" dirty="0"/>
            </a:br>
            <a:r>
              <a:rPr lang="en-US" sz="1400" noProof="0" dirty="0"/>
              <a:t>If you can’t register after this time, contact our support team.</a:t>
            </a:r>
            <a:br>
              <a:rPr lang="en-US" sz="1400" noProof="0" dirty="0"/>
            </a:br>
            <a:endParaRPr lang="en-US" sz="1400" noProof="0" dirty="0"/>
          </a:p>
          <a:p>
            <a:pPr>
              <a:lnSpc>
                <a:spcPct val="100000"/>
              </a:lnSpc>
            </a:pPr>
            <a:r>
              <a:rPr lang="en-US" sz="1400" b="1" noProof="0" dirty="0"/>
              <a:t>Does Perks at Work have an app?</a:t>
            </a:r>
          </a:p>
          <a:p>
            <a:pPr marL="0" indent="0">
              <a:lnSpc>
                <a:spcPct val="100000"/>
              </a:lnSpc>
              <a:buNone/>
            </a:pPr>
            <a:r>
              <a:rPr lang="en-US" sz="1400" noProof="0" dirty="0"/>
              <a:t>Yes! The Perks at Work app is available for iOS and Android. The companion app will not display every offer you see on the Perks at Work site, focusing instead on a simplified experience with top discounts. With mobile only offers, new ways to redeem points &amp; a wealth of in store discounts, you can now pocket your perks and access on the go. You must be registered via our website in order to log in to the app. Visit the </a:t>
            </a:r>
            <a:r>
              <a:rPr lang="en-US" sz="1400" noProof="0" dirty="0">
                <a:hlinkClick r:id="rId3"/>
              </a:rPr>
              <a:t>Mobile App</a:t>
            </a:r>
            <a:r>
              <a:rPr lang="en-US" sz="1400" noProof="0" dirty="0"/>
              <a:t> page for more information and a direct login QR code.</a:t>
            </a:r>
          </a:p>
        </p:txBody>
      </p:sp>
      <p:sp>
        <p:nvSpPr>
          <p:cNvPr id="6" name="Rectangle 5">
            <a:extLst>
              <a:ext uri="{FF2B5EF4-FFF2-40B4-BE49-F238E27FC236}">
                <a16:creationId xmlns:a16="http://schemas.microsoft.com/office/drawing/2014/main" id="{CBAEF75F-8E48-903B-AABA-52B647E0032B}"/>
              </a:ext>
            </a:extLst>
          </p:cNvPr>
          <p:cNvSpPr/>
          <p:nvPr/>
        </p:nvSpPr>
        <p:spPr>
          <a:xfrm>
            <a:off x="0" y="395973"/>
            <a:ext cx="2889687" cy="636987"/>
          </a:xfrm>
          <a:prstGeom prst="rect">
            <a:avLst/>
          </a:prstGeom>
          <a:solidFill>
            <a:srgbClr val="F15E2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588"/>
              <a:t>FAQ’s for Perks at Work </a:t>
            </a:r>
          </a:p>
        </p:txBody>
      </p:sp>
    </p:spTree>
    <p:extLst>
      <p:ext uri="{BB962C8B-B14F-4D97-AF65-F5344CB8AC3E}">
        <p14:creationId xmlns:p14="http://schemas.microsoft.com/office/powerpoint/2010/main" val="167822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E799E-5D6F-FEE0-A017-5E8795A82C3A}"/>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677337A-9487-AB79-8F8D-C57C778662B4}"/>
              </a:ext>
            </a:extLst>
          </p:cNvPr>
          <p:cNvSpPr>
            <a:spLocks noGrp="1"/>
          </p:cNvSpPr>
          <p:nvPr>
            <p:ph idx="1"/>
          </p:nvPr>
        </p:nvSpPr>
        <p:spPr>
          <a:xfrm>
            <a:off x="471487" y="1210317"/>
            <a:ext cx="5915025" cy="7250234"/>
          </a:xfrm>
        </p:spPr>
        <p:txBody>
          <a:bodyPr>
            <a:noAutofit/>
          </a:bodyPr>
          <a:lstStyle/>
          <a:p>
            <a:pPr>
              <a:lnSpc>
                <a:spcPct val="100000"/>
              </a:lnSpc>
            </a:pPr>
            <a:r>
              <a:rPr lang="en-US" sz="1400" b="1" dirty="0"/>
              <a:t>What are WOWPoints?</a:t>
            </a:r>
          </a:p>
          <a:p>
            <a:pPr marL="0" indent="0">
              <a:buNone/>
            </a:pPr>
            <a:r>
              <a:rPr lang="en-US" sz="1400" dirty="0"/>
              <a:t>WOWPoints are reward points you can earn and redeem when shopping through Perks at Work:</a:t>
            </a:r>
          </a:p>
          <a:p>
            <a:pPr marL="0" indent="0">
              <a:buNone/>
            </a:pPr>
            <a:r>
              <a:rPr lang="en-US" sz="1400" dirty="0"/>
              <a:t>100 points = $1</a:t>
            </a:r>
            <a:br>
              <a:rPr lang="en-US" sz="1400" b="1" dirty="0"/>
            </a:br>
            <a:r>
              <a:rPr lang="en-US" sz="1400" dirty="0"/>
              <a:t>Points never expire</a:t>
            </a:r>
            <a:br>
              <a:rPr lang="en-US" sz="1400" dirty="0"/>
            </a:br>
            <a:r>
              <a:rPr lang="en-US" sz="1400" dirty="0"/>
              <a:t>Example: 10x WOWPoints = 10% back</a:t>
            </a:r>
          </a:p>
          <a:p>
            <a:pPr marL="0" indent="0">
              <a:lnSpc>
                <a:spcPct val="100000"/>
              </a:lnSpc>
              <a:buNone/>
            </a:pPr>
            <a:endParaRPr lang="en-US" sz="1400" b="1" dirty="0"/>
          </a:p>
          <a:p>
            <a:pPr>
              <a:lnSpc>
                <a:spcPct val="100000"/>
              </a:lnSpc>
            </a:pPr>
            <a:r>
              <a:rPr lang="en-US" sz="1400" b="1" dirty="0"/>
              <a:t>How can I earn WOWPoints?</a:t>
            </a:r>
          </a:p>
          <a:p>
            <a:pPr marL="0" indent="0">
              <a:lnSpc>
                <a:spcPct val="100000"/>
              </a:lnSpc>
              <a:buNone/>
            </a:pPr>
            <a:r>
              <a:rPr lang="en-US" sz="1400" dirty="0"/>
              <a:t>When you shop a WOWPoint offer on the Perks at Work site, you will earn points on the total spend before tax and shipping. Once the store notifies us of the purchase, your points will be awarded within a few days. Top tips:</a:t>
            </a:r>
          </a:p>
          <a:p>
            <a:pPr>
              <a:lnSpc>
                <a:spcPct val="100000"/>
              </a:lnSpc>
            </a:pPr>
            <a:r>
              <a:rPr lang="en-US" sz="1400" dirty="0"/>
              <a:t>Make sure to always click through "Shop Now" directly before making your purchase</a:t>
            </a:r>
          </a:p>
          <a:p>
            <a:pPr>
              <a:lnSpc>
                <a:spcPct val="100000"/>
              </a:lnSpc>
            </a:pPr>
            <a:r>
              <a:rPr lang="en-US" sz="1400" dirty="0"/>
              <a:t>Please do not click through other promotional links or apply outside coupons- this will disqualify your order</a:t>
            </a:r>
          </a:p>
          <a:p>
            <a:pPr marL="0" indent="0">
              <a:lnSpc>
                <a:spcPct val="100000"/>
              </a:lnSpc>
              <a:buNone/>
            </a:pPr>
            <a:endParaRPr lang="en-US" sz="1400" dirty="0"/>
          </a:p>
          <a:p>
            <a:pPr>
              <a:lnSpc>
                <a:spcPct val="100000"/>
              </a:lnSpc>
            </a:pPr>
            <a:r>
              <a:rPr lang="en-US" sz="1400" b="1" dirty="0"/>
              <a:t>How can I spend WOWPoints?</a:t>
            </a:r>
          </a:p>
          <a:p>
            <a:pPr marL="0" indent="0">
              <a:lnSpc>
                <a:spcPct val="100000"/>
              </a:lnSpc>
              <a:buNone/>
            </a:pPr>
            <a:r>
              <a:rPr lang="en-US" sz="1400" dirty="0"/>
              <a:t>Perks at Work utilizes a </a:t>
            </a:r>
            <a:r>
              <a:rPr lang="en-US" sz="1400" noProof="0" dirty="0" err="1"/>
              <a:t>ONECart</a:t>
            </a:r>
            <a:r>
              <a:rPr lang="en-US" sz="1400" dirty="0"/>
              <a:t> platform, allowing you to instantly redeem WOWPoints on vendors that have an in-site purchase process. At checkout, you will see the option to redeem WOWPoints towards your purchase and can allocate how many you would like to redeem. For an overview of ways to a spend your points, visit the </a:t>
            </a:r>
            <a:r>
              <a:rPr lang="en-US" sz="1400" dirty="0">
                <a:hlinkClick r:id="rId2"/>
              </a:rPr>
              <a:t>Redemption Center</a:t>
            </a:r>
            <a:r>
              <a:rPr lang="en-US" sz="1400" dirty="0"/>
              <a:t>.</a:t>
            </a:r>
          </a:p>
          <a:p>
            <a:pPr marL="0" indent="0">
              <a:lnSpc>
                <a:spcPct val="100000"/>
              </a:lnSpc>
              <a:buNone/>
            </a:pPr>
            <a:r>
              <a:rPr lang="en-US" sz="1400" dirty="0"/>
              <a:t>Discover mobile only redemption options on the Perks at Work mobile app. With new ways to spend WOWPoints and a simplified checkout experience, redeeming your points has never been easier.</a:t>
            </a:r>
          </a:p>
          <a:p>
            <a:pPr marL="0" indent="0">
              <a:lnSpc>
                <a:spcPct val="100000"/>
              </a:lnSpc>
              <a:buNone/>
            </a:pPr>
            <a:endParaRPr lang="en-US" sz="1400" dirty="0"/>
          </a:p>
          <a:p>
            <a:pPr>
              <a:lnSpc>
                <a:spcPct val="100000"/>
              </a:lnSpc>
            </a:pPr>
            <a:r>
              <a:rPr lang="en-US" sz="1400" b="1" dirty="0"/>
              <a:t>What if I have missing WOWPoints from a purchase?</a:t>
            </a:r>
          </a:p>
          <a:p>
            <a:pPr marL="0" indent="0">
              <a:lnSpc>
                <a:spcPct val="100000"/>
              </a:lnSpc>
              <a:buNone/>
            </a:pPr>
            <a:r>
              <a:rPr lang="en-GB" sz="1400" dirty="0"/>
              <a:t>Points can take up to 30 days to be deposited into the employee’s account. Travel related points do not deposit until after the booking has been completed. If you notice your points are still missing after a respective period of time, please visit the </a:t>
            </a:r>
            <a:r>
              <a:rPr lang="en-GB" sz="1400" dirty="0">
                <a:hlinkClick r:id="rId3"/>
              </a:rPr>
              <a:t>Help Centre</a:t>
            </a:r>
            <a:r>
              <a:rPr lang="en-GB" sz="1400" dirty="0"/>
              <a:t> for more specific answers or to reach out to our help team.</a:t>
            </a:r>
            <a:br>
              <a:rPr lang="en-US" sz="1400" dirty="0"/>
            </a:br>
            <a:endParaRPr lang="en-US" sz="1400" dirty="0"/>
          </a:p>
          <a:p>
            <a:pPr>
              <a:lnSpc>
                <a:spcPct val="100000"/>
              </a:lnSpc>
            </a:pPr>
            <a:endParaRPr lang="en-GB" sz="1400" dirty="0"/>
          </a:p>
        </p:txBody>
      </p:sp>
      <p:sp>
        <p:nvSpPr>
          <p:cNvPr id="2" name="Rectangle 1">
            <a:extLst>
              <a:ext uri="{FF2B5EF4-FFF2-40B4-BE49-F238E27FC236}">
                <a16:creationId xmlns:a16="http://schemas.microsoft.com/office/drawing/2014/main" id="{E2985FD2-32A5-CB2E-8772-D2415BE7CB4F}"/>
              </a:ext>
            </a:extLst>
          </p:cNvPr>
          <p:cNvSpPr/>
          <p:nvPr/>
        </p:nvSpPr>
        <p:spPr>
          <a:xfrm>
            <a:off x="0" y="395973"/>
            <a:ext cx="2889687" cy="636987"/>
          </a:xfrm>
          <a:prstGeom prst="rect">
            <a:avLst/>
          </a:prstGeom>
          <a:solidFill>
            <a:srgbClr val="F15E2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588"/>
              <a:t>FAQ’s for Perks at Work </a:t>
            </a:r>
          </a:p>
        </p:txBody>
      </p:sp>
    </p:spTree>
    <p:extLst>
      <p:ext uri="{BB962C8B-B14F-4D97-AF65-F5344CB8AC3E}">
        <p14:creationId xmlns:p14="http://schemas.microsoft.com/office/powerpoint/2010/main" val="3225653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887D0-6223-E098-54FC-AAE06C36B139}"/>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08C6C77-0330-B2D2-42F0-71CBCFBBA35E}"/>
              </a:ext>
            </a:extLst>
          </p:cNvPr>
          <p:cNvSpPr>
            <a:spLocks noGrp="1"/>
          </p:cNvSpPr>
          <p:nvPr>
            <p:ph idx="1"/>
          </p:nvPr>
        </p:nvSpPr>
        <p:spPr>
          <a:xfrm>
            <a:off x="471487" y="1280160"/>
            <a:ext cx="5915025" cy="7733560"/>
          </a:xfrm>
        </p:spPr>
        <p:txBody>
          <a:bodyPr>
            <a:normAutofit/>
          </a:bodyPr>
          <a:lstStyle/>
          <a:p>
            <a:pPr>
              <a:lnSpc>
                <a:spcPct val="100000"/>
              </a:lnSpc>
            </a:pPr>
            <a:r>
              <a:rPr lang="en-US" sz="1400" b="1"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Can you invite Friends &amp; Family to join the Perks at Work platform?</a:t>
            </a:r>
          </a:p>
          <a:p>
            <a:pPr marL="0" indent="0">
              <a:lnSpc>
                <a:spcPct val="100000"/>
              </a:lnSpc>
              <a:buNone/>
            </a:pPr>
            <a:r>
              <a:rPr lang="en-US" sz="1400" noProof="0" dirty="0"/>
              <a:t>Yes! Invite up to </a:t>
            </a:r>
            <a:r>
              <a:rPr lang="en-US" sz="1400" b="1" noProof="0" dirty="0"/>
              <a:t>5 people</a:t>
            </a:r>
            <a:r>
              <a:rPr lang="en-US" sz="1400" noProof="0" dirty="0"/>
              <a:t> using your personal invite link under the </a:t>
            </a:r>
            <a:r>
              <a:rPr lang="en-US" sz="1400" b="1" noProof="0" dirty="0"/>
              <a:t>‘</a:t>
            </a:r>
            <a:r>
              <a:rPr lang="en-US" sz="1400" b="1" noProof="0" dirty="0">
                <a:hlinkClick r:id="rId2"/>
              </a:rPr>
              <a:t>Invite</a:t>
            </a:r>
            <a:r>
              <a:rPr lang="en-US" sz="1400" b="1" noProof="0" dirty="0"/>
              <a:t>’ </a:t>
            </a:r>
            <a:r>
              <a:rPr lang="en-US" sz="1400" noProof="0" dirty="0"/>
              <a:t>button at the top of the page. They’ll get access to majority of the same discounts you have plus full access to the Community Online Academy.</a:t>
            </a:r>
            <a:br>
              <a:rPr lang="en-US" sz="1400" noProof="0" dirty="0">
                <a:latin typeface="Calibri" panose="020F0502020204030204" pitchFamily="34" charset="0"/>
                <a:ea typeface="Calibri" panose="020F0502020204030204" pitchFamily="34" charset="0"/>
                <a:cs typeface="Times New Roman" panose="02020603050405020304" pitchFamily="18" charset="0"/>
              </a:rPr>
            </a:br>
            <a:endParaRPr lang="en-US" sz="1400"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100000"/>
              </a:lnSpc>
            </a:pPr>
            <a:r>
              <a:rPr lang="en-US" sz="1400" b="1"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Are the Community Online Academy classes free to enroll?</a:t>
            </a:r>
          </a:p>
          <a:p>
            <a:pPr marL="0" indent="0">
              <a:lnSpc>
                <a:spcPct val="100000"/>
              </a:lnSpc>
              <a:buNone/>
            </a:pPr>
            <a:r>
              <a:rPr lang="en-US" sz="1400"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Yes! All of our </a:t>
            </a:r>
            <a:r>
              <a:rPr lang="en-US" sz="1400" b="1" u="sng" noProof="0" dirty="0">
                <a:solidFill>
                  <a:srgbClr val="0563C1"/>
                </a:solidFill>
                <a:latin typeface="Calibri" panose="020F0502020204030204" pitchFamily="34" charset="0"/>
                <a:ea typeface="Times New Roman" panose="02020603050405020304" pitchFamily="18" charset="0"/>
                <a:cs typeface="Calibri" panose="020F0502020204030204" pitchFamily="34" charset="0"/>
                <a:hlinkClick r:id="rId3"/>
              </a:rPr>
              <a:t>Community Online Academy</a:t>
            </a:r>
            <a:r>
              <a:rPr lang="en-US" sz="1400" b="1"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400"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classes are free to sign up for and participate in. If you can’t attend a live class, be sure to check out the video hub for the recorded session.</a:t>
            </a:r>
          </a:p>
          <a:p>
            <a:pPr marL="0" indent="0">
              <a:lnSpc>
                <a:spcPct val="100000"/>
              </a:lnSpc>
              <a:buNone/>
            </a:pPr>
            <a:endParaRPr lang="en-US" sz="1400"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100000"/>
              </a:lnSpc>
            </a:pPr>
            <a:r>
              <a:rPr lang="en-US" sz="1400" b="1" noProof="0" dirty="0">
                <a:solidFill>
                  <a:srgbClr val="000000"/>
                </a:solidFill>
                <a:latin typeface="Calibri" panose="020F0502020204030204" pitchFamily="34" charset="0"/>
                <a:ea typeface="Times New Roman" panose="02020603050405020304" pitchFamily="18" charset="0"/>
                <a:cs typeface="Calibri" panose="020F0502020204030204" pitchFamily="34" charset="0"/>
              </a:rPr>
              <a:t>How do we reach out to Customer Service with questions or account issues?</a:t>
            </a:r>
          </a:p>
          <a:p>
            <a:pPr marL="0" indent="0">
              <a:lnSpc>
                <a:spcPct val="100000"/>
              </a:lnSpc>
              <a:buNone/>
            </a:pPr>
            <a:r>
              <a:rPr lang="en-US" sz="1400" noProof="0" dirty="0"/>
              <a:t>Click the </a:t>
            </a:r>
            <a:r>
              <a:rPr lang="en-US" sz="1400" b="1" noProof="0" dirty="0">
                <a:hlinkClick r:id="rId4"/>
              </a:rPr>
              <a:t>Help Center</a:t>
            </a:r>
            <a:r>
              <a:rPr lang="en-US" sz="1400" noProof="0" dirty="0">
                <a:hlinkClick r:id="rId4"/>
              </a:rPr>
              <a:t> </a:t>
            </a:r>
            <a:r>
              <a:rPr lang="en-US" sz="1400" noProof="0" dirty="0"/>
              <a:t>icon (top right) in your account.</a:t>
            </a:r>
          </a:p>
          <a:p>
            <a:pPr marL="0" lvl="0" indent="0" defTabSz="914400" eaLnBrk="0" fontAlgn="base" hangingPunct="0">
              <a:lnSpc>
                <a:spcPct val="100000"/>
              </a:lnSpc>
              <a:spcBef>
                <a:spcPct val="0"/>
              </a:spcBef>
              <a:spcAft>
                <a:spcPct val="0"/>
              </a:spcAft>
              <a:buNone/>
            </a:pPr>
            <a:r>
              <a:rPr lang="en-US" sz="1400" noProof="0" dirty="0"/>
              <a:t>If your answer isn’t in the FAQs, select </a:t>
            </a:r>
            <a:r>
              <a:rPr lang="en-US" sz="1400" b="1" noProof="0" dirty="0">
                <a:hlinkClick r:id="rId5"/>
              </a:rPr>
              <a:t>Contact Us</a:t>
            </a:r>
            <a:r>
              <a:rPr lang="en-US" sz="1400" noProof="0" dirty="0">
                <a:hlinkClick r:id="rId5"/>
              </a:rPr>
              <a:t> </a:t>
            </a:r>
            <a:r>
              <a:rPr lang="en-US" sz="1400" noProof="0" dirty="0"/>
              <a:t>to submit a ticket.</a:t>
            </a:r>
          </a:p>
          <a:p>
            <a:pPr marL="0" lvl="0" indent="0" defTabSz="914400" eaLnBrk="0" fontAlgn="base" hangingPunct="0">
              <a:lnSpc>
                <a:spcPct val="100000"/>
              </a:lnSpc>
              <a:spcBef>
                <a:spcPct val="0"/>
              </a:spcBef>
              <a:spcAft>
                <a:spcPct val="0"/>
              </a:spcAft>
              <a:buNone/>
            </a:pPr>
            <a:r>
              <a:rPr lang="en-US" sz="1400" noProof="0" dirty="0"/>
              <a:t>Or email </a:t>
            </a:r>
            <a:r>
              <a:rPr lang="en-US" sz="1400" b="1" noProof="0" dirty="0">
                <a:hlinkClick r:id="rId6"/>
              </a:rPr>
              <a:t>support@nextjump.com</a:t>
            </a:r>
            <a:r>
              <a:rPr lang="en-US" sz="1400" b="1" noProof="0" dirty="0"/>
              <a:t> </a:t>
            </a:r>
            <a:r>
              <a:rPr lang="en-US" sz="1400" noProof="0" dirty="0"/>
              <a:t>to create a ticket without logging in.</a:t>
            </a:r>
          </a:p>
          <a:p>
            <a:pPr marL="0" lvl="0" indent="0" defTabSz="914400" eaLnBrk="0" fontAlgn="base" hangingPunct="0">
              <a:lnSpc>
                <a:spcPct val="100000"/>
              </a:lnSpc>
              <a:spcBef>
                <a:spcPct val="0"/>
              </a:spcBef>
              <a:spcAft>
                <a:spcPct val="0"/>
              </a:spcAft>
              <a:buNone/>
            </a:pPr>
            <a:endParaRPr lang="en-US" sz="1400" noProof="0" dirty="0"/>
          </a:p>
          <a:p>
            <a:pPr>
              <a:lnSpc>
                <a:spcPct val="100000"/>
              </a:lnSpc>
            </a:pPr>
            <a:r>
              <a:rPr lang="en-US" sz="1400" b="1" noProof="0" dirty="0">
                <a:latin typeface="Calibri" panose="020F0502020204030204" pitchFamily="34" charset="0"/>
                <a:ea typeface="Calibri" panose="020F0502020204030204" pitchFamily="34" charset="0"/>
                <a:cs typeface="Times New Roman" panose="02020603050405020304" pitchFamily="18" charset="0"/>
              </a:rPr>
              <a:t>What if an offer is no longer working?</a:t>
            </a:r>
          </a:p>
          <a:p>
            <a:pPr marL="0" indent="0">
              <a:lnSpc>
                <a:spcPct val="100000"/>
              </a:lnSpc>
              <a:buNone/>
            </a:pPr>
            <a:r>
              <a:rPr lang="en-US" sz="1400" dirty="0">
                <a:latin typeface="Calibri" panose="020F0502020204030204" pitchFamily="34" charset="0"/>
                <a:ea typeface="Calibri" panose="020F0502020204030204" pitchFamily="34" charset="0"/>
                <a:cs typeface="Times New Roman" panose="02020603050405020304" pitchFamily="18" charset="0"/>
              </a:rPr>
              <a:t>If you notice an offer is no longer working, please let us know by submitting a review at the bottom of the offer page. The Perks at Work team reviews these submissions weekly and will update accordingly.</a:t>
            </a:r>
            <a:endParaRPr lang="en-GB" sz="1400" dirty="0"/>
          </a:p>
        </p:txBody>
      </p:sp>
      <p:sp>
        <p:nvSpPr>
          <p:cNvPr id="2" name="Rectangle 1">
            <a:extLst>
              <a:ext uri="{FF2B5EF4-FFF2-40B4-BE49-F238E27FC236}">
                <a16:creationId xmlns:a16="http://schemas.microsoft.com/office/drawing/2014/main" id="{15276A25-48F0-3345-94B7-2FC2E49FF903}"/>
              </a:ext>
            </a:extLst>
          </p:cNvPr>
          <p:cNvSpPr/>
          <p:nvPr/>
        </p:nvSpPr>
        <p:spPr>
          <a:xfrm>
            <a:off x="0" y="395973"/>
            <a:ext cx="2889687" cy="636987"/>
          </a:xfrm>
          <a:prstGeom prst="rect">
            <a:avLst/>
          </a:prstGeom>
          <a:solidFill>
            <a:srgbClr val="F15E2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588"/>
              <a:t>FAQ’s for Perks at Work </a:t>
            </a:r>
          </a:p>
        </p:txBody>
      </p:sp>
    </p:spTree>
    <p:extLst>
      <p:ext uri="{BB962C8B-B14F-4D97-AF65-F5344CB8AC3E}">
        <p14:creationId xmlns:p14="http://schemas.microsoft.com/office/powerpoint/2010/main" val="28731119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5288bb3-262b-4f7e-b993-b7fdceff1ef7">
      <Terms xmlns="http://schemas.microsoft.com/office/infopath/2007/PartnerControls"/>
    </lcf76f155ced4ddcb4097134ff3c332f>
    <_ip_UnifiedCompliancePolicyProperties xmlns="http://schemas.microsoft.com/sharepoint/v3" xsi:nil="true"/>
    <TaxCatchAll xmlns="0f685166-c1eb-4ab7-80db-4de3a38ec0a4" xsi:nil="true"/>
    <SharedWithUsers xmlns="0f685166-c1eb-4ab7-80db-4de3a38ec0a4">
      <UserInfo>
        <DisplayName>Rachel McClain</DisplayName>
        <AccountId>51</AccountId>
        <AccountType/>
      </UserInfo>
      <UserInfo>
        <DisplayName>Greg Kunkel</DisplayName>
        <AccountId>52</AccountId>
        <AccountType/>
      </UserInfo>
      <UserInfo>
        <DisplayName>Rosey Burchell</DisplayName>
        <AccountId>91</AccountId>
        <AccountType/>
      </UserInfo>
      <UserInfo>
        <DisplayName>Farha Ray</DisplayName>
        <AccountId>2020</AccountId>
        <AccountType/>
      </UserInfo>
      <UserInfo>
        <DisplayName>Joyce Guotana</DisplayName>
        <AccountId>2190</AccountId>
        <AccountType/>
      </UserInfo>
      <UserInfo>
        <DisplayName>Carla Thomas</DisplayName>
        <AccountId>6394</AccountId>
        <AccountType/>
      </UserInfo>
      <UserInfo>
        <DisplayName>Rose Manning</DisplayName>
        <AccountId>4794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11B56D9DFAE84AA2F1FD534BE66764" ma:contentTypeVersion="21" ma:contentTypeDescription="Create a new document." ma:contentTypeScope="" ma:versionID="9c1238514964f5135f49bd2c7ea02483">
  <xsd:schema xmlns:xsd="http://www.w3.org/2001/XMLSchema" xmlns:xs="http://www.w3.org/2001/XMLSchema" xmlns:p="http://schemas.microsoft.com/office/2006/metadata/properties" xmlns:ns1="http://schemas.microsoft.com/sharepoint/v3" xmlns:ns2="45288bb3-262b-4f7e-b993-b7fdceff1ef7" xmlns:ns3="0f685166-c1eb-4ab7-80db-4de3a38ec0a4" targetNamespace="http://schemas.microsoft.com/office/2006/metadata/properties" ma:root="true" ma:fieldsID="97fdd7e8057dae5604cf13beb374ad6b" ns1:_="" ns2:_="" ns3:_="">
    <xsd:import namespace="http://schemas.microsoft.com/sharepoint/v3"/>
    <xsd:import namespace="45288bb3-262b-4f7e-b993-b7fdceff1ef7"/>
    <xsd:import namespace="0f685166-c1eb-4ab7-80db-4de3a38ec0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288bb3-262b-4f7e-b993-b7fdceff1e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8e2f1669-c92a-4f50-b077-45761f13fdf5"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685166-c1eb-4ab7-80db-4de3a38ec0a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3a5ebd63-e3fd-4a2e-b695-8b8150ea365f}" ma:internalName="TaxCatchAll" ma:showField="CatchAllData" ma:web="0f685166-c1eb-4ab7-80db-4de3a38ec0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A82CC5-E113-4ADA-9B24-4FC45F128DE8}">
  <ds:schemaRefs>
    <ds:schemaRef ds:uri="http://schemas.microsoft.com/sharepoint/v3/contenttype/forms"/>
  </ds:schemaRefs>
</ds:datastoreItem>
</file>

<file path=customXml/itemProps2.xml><?xml version="1.0" encoding="utf-8"?>
<ds:datastoreItem xmlns:ds="http://schemas.openxmlformats.org/officeDocument/2006/customXml" ds:itemID="{5028905C-8C2B-44D5-9645-63FD623D5ACE}">
  <ds:schemaRefs>
    <ds:schemaRef ds:uri="0f685166-c1eb-4ab7-80db-4de3a38ec0a4"/>
    <ds:schemaRef ds:uri="45288bb3-262b-4f7e-b993-b7fdceff1ef7"/>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5779AEBF-484B-4510-9710-E88E2641DC8F}">
  <ds:schemaRefs>
    <ds:schemaRef ds:uri="0f685166-c1eb-4ab7-80db-4de3a38ec0a4"/>
    <ds:schemaRef ds:uri="45288bb3-262b-4f7e-b993-b7fdceff1ef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0</TotalTime>
  <Words>891</Words>
  <Application>Microsoft Office PowerPoint</Application>
  <PresentationFormat>A4 Paper (210x297 mm)</PresentationFormat>
  <Paragraphs>45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Farha Ray</dc:creator>
  <cp:lastModifiedBy>Farha Ray</cp:lastModifiedBy>
  <cp:revision>1</cp:revision>
  <dcterms:created xsi:type="dcterms:W3CDTF">2024-01-12T17:11:53Z</dcterms:created>
  <dcterms:modified xsi:type="dcterms:W3CDTF">2025-08-14T12:23:45Z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0x010100AD11B56D9DFAE84AA2F1FD534BE66764</vt:lpwstr>
  </property>
  <property fmtid="{D5CDD505-2E9C-101B-9397-08002B2CF9AE}" pid="3" name="MediaServiceImageTags">
    <vt:lpwstr/>
  </property>
</Properties>
</file>